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a:p>
        </p:txBody>
      </p:sp>
      <p:sp>
        <p:nvSpPr>
          <p:cNvPr id="4" name="Round Single Corner Rectangle 3"/>
          <p:cNvSpPr/>
          <p:nvPr/>
        </p:nvSpPr>
        <p:spPr>
          <a:xfrm>
            <a:off x="252095" y="268605"/>
            <a:ext cx="11609705" cy="6319520"/>
          </a:xfrm>
          <a:prstGeom prst="round1Rect">
            <a:avLst/>
          </a:prstGeom>
          <a:solidFill>
            <a:schemeClr val="accent1">
              <a:lumMod val="40000"/>
              <a:lumOff val="60000"/>
            </a:schemeClr>
          </a:solidFill>
          <a:ln>
            <a:solidFill>
              <a:schemeClr val="accent2">
                <a:lumMod val="75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5" name="Rectangles 4"/>
          <p:cNvSpPr/>
          <p:nvPr/>
        </p:nvSpPr>
        <p:spPr>
          <a:xfrm>
            <a:off x="1033145" y="699770"/>
            <a:ext cx="9453245" cy="82042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6" name="Text Box 5"/>
          <p:cNvSpPr txBox="1"/>
          <p:nvPr/>
        </p:nvSpPr>
        <p:spPr>
          <a:xfrm>
            <a:off x="1246505" y="763905"/>
            <a:ext cx="9122410" cy="368300"/>
          </a:xfrm>
          <a:prstGeom prst="rect">
            <a:avLst/>
          </a:prstGeom>
          <a:noFill/>
        </p:spPr>
        <p:txBody>
          <a:bodyPr wrap="square" rtlCol="0">
            <a:spAutoFit/>
          </a:bodyPr>
          <a:p>
            <a:r>
              <a:rPr lang="en-IN" altLang="en-US"/>
              <a:t>Task 2: Find the vulnerabilities from the given website http://testasp.vulnweb.com/. </a:t>
            </a:r>
            <a:endParaRPr lang="en-IN" altLang="en-US"/>
          </a:p>
        </p:txBody>
      </p:sp>
      <p:sp>
        <p:nvSpPr>
          <p:cNvPr id="7" name="Text Box 6"/>
          <p:cNvSpPr txBox="1"/>
          <p:nvPr/>
        </p:nvSpPr>
        <p:spPr>
          <a:xfrm>
            <a:off x="1320800" y="1978660"/>
            <a:ext cx="5062220" cy="368300"/>
          </a:xfrm>
          <a:prstGeom prst="rect">
            <a:avLst/>
          </a:prstGeom>
          <a:noFill/>
        </p:spPr>
        <p:txBody>
          <a:bodyPr wrap="square" rtlCol="0">
            <a:spAutoFit/>
          </a:bodyPr>
          <a:p>
            <a:r>
              <a:rPr lang="en-IN" altLang="en-US"/>
              <a:t>Summary:</a:t>
            </a:r>
            <a:endParaRPr lang="en-IN" altLang="en-US"/>
          </a:p>
        </p:txBody>
      </p:sp>
      <p:sp>
        <p:nvSpPr>
          <p:cNvPr id="8" name="Text Box 7"/>
          <p:cNvSpPr txBox="1"/>
          <p:nvPr/>
        </p:nvSpPr>
        <p:spPr>
          <a:xfrm>
            <a:off x="1406525" y="2468880"/>
            <a:ext cx="9580880" cy="2861310"/>
          </a:xfrm>
          <a:prstGeom prst="rect">
            <a:avLst/>
          </a:prstGeom>
          <a:noFill/>
        </p:spPr>
        <p:txBody>
          <a:bodyPr wrap="square" rtlCol="0">
            <a:spAutoFit/>
          </a:bodyPr>
          <a:p>
            <a:pPr marL="285750" indent="-285750">
              <a:buFont typeface="Arial" panose="020B0604020202020204" pitchFamily="34" charset="0"/>
              <a:buChar char="•"/>
            </a:pPr>
            <a:r>
              <a:rPr lang="en-US"/>
              <a:t>Communication is made over unsecure, unencrypted HTTP.</a:t>
            </a:r>
            <a:r>
              <a:rPr lang="en-IN" altLang="en-US"/>
              <a:t> We noticed that the communication between the web browser and the server is done using the HTTP protocol, which transmits data unencrypted over the network. The risk is that an attacker who manages to intercept the communication at the network level can read and modify the data transmitted (including passwords, secret tokens, credit card information and other sensitive data).</a:t>
            </a:r>
            <a:endParaRPr lang="en-IN" altLang="en-US"/>
          </a:p>
          <a:p>
            <a:pPr marL="285750" indent="-285750">
              <a:buFont typeface="Arial" panose="020B0604020202020204" pitchFamily="34" charset="0"/>
              <a:buChar char="•"/>
            </a:pPr>
            <a:r>
              <a:rPr lang="en-IN" altLang="en-US"/>
              <a:t>It has an endpoint that is vulnerable to an injection vulnerability - namely a reflected injection of JavaScript, also known as Reflected Cross Site Scripting (XSS). As per OWASP's definition: "Cross-Site Scripting (XSS) attacks are a type of injection, in which malicious scripts are injected into otherwise benign and trusted websites. "This happens because one of the GET parameters "p" does not properly sanitize/escape user input, allowing an injection to occur.</a:t>
            </a:r>
            <a:endParaRPr lang="en-I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sp>
        <p:nvSpPr>
          <p:cNvPr id="4" name="Round Diagonal Corner Rectangle 3"/>
          <p:cNvSpPr/>
          <p:nvPr/>
        </p:nvSpPr>
        <p:spPr>
          <a:xfrm>
            <a:off x="85090" y="140335"/>
            <a:ext cx="11978640" cy="6426200"/>
          </a:xfrm>
          <a:prstGeom prst="round2DiagRect">
            <a:avLst/>
          </a:prstGeom>
          <a:solidFill>
            <a:schemeClr val="tx2">
              <a:lumMod val="20000"/>
              <a:lumOff val="8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6" name="Text Box 5"/>
          <p:cNvSpPr txBox="1"/>
          <p:nvPr/>
        </p:nvSpPr>
        <p:spPr>
          <a:xfrm>
            <a:off x="617855" y="1290955"/>
            <a:ext cx="10625455" cy="1476375"/>
          </a:xfrm>
          <a:prstGeom prst="rect">
            <a:avLst/>
          </a:prstGeom>
          <a:noFill/>
        </p:spPr>
        <p:txBody>
          <a:bodyPr wrap="square" rtlCol="0">
            <a:spAutoFit/>
          </a:bodyPr>
          <a:p>
            <a:r>
              <a:rPr lang="en-US" b="1"/>
              <a:t>Attack Vector:</a:t>
            </a:r>
            <a:r>
              <a:rPr lang="en-IN" altLang="en-US" b="1"/>
              <a:t>  &lt;svg onload = alert(1)&gt;</a:t>
            </a:r>
            <a:endParaRPr lang="en-IN" altLang="en-US" b="1"/>
          </a:p>
          <a:p>
            <a:r>
              <a:rPr lang="en-IN" altLang="en-US" b="1"/>
              <a:t>Vulnerability type: Reflected XSS</a:t>
            </a:r>
            <a:endParaRPr lang="en-IN" altLang="en-US" b="1"/>
          </a:p>
          <a:p>
            <a:r>
              <a:rPr lang="en-IN" altLang="en-US" b="1"/>
              <a:t>Security level: high</a:t>
            </a:r>
            <a:endParaRPr lang="en-IN" altLang="en-US" b="1"/>
          </a:p>
          <a:p>
            <a:endParaRPr lang="en-IN" altLang="en-US"/>
          </a:p>
          <a:p>
            <a:endParaRPr lang="en-IN" altLang="en-US"/>
          </a:p>
        </p:txBody>
      </p:sp>
      <p:sp>
        <p:nvSpPr>
          <p:cNvPr id="8" name="Text Box 7"/>
          <p:cNvSpPr txBox="1"/>
          <p:nvPr/>
        </p:nvSpPr>
        <p:spPr>
          <a:xfrm>
            <a:off x="713740" y="608965"/>
            <a:ext cx="4998085" cy="460375"/>
          </a:xfrm>
          <a:prstGeom prst="rect">
            <a:avLst/>
          </a:prstGeom>
          <a:noFill/>
        </p:spPr>
        <p:txBody>
          <a:bodyPr wrap="square" rtlCol="0">
            <a:spAutoFit/>
          </a:bodyPr>
          <a:p>
            <a:r>
              <a:rPr lang="en-IN" altLang="en-US" sz="2400" b="1" u="sng"/>
              <a:t>Vulnerability details:</a:t>
            </a:r>
            <a:endParaRPr lang="en-IN" altLang="en-US" sz="2400" b="1" u="sng"/>
          </a:p>
        </p:txBody>
      </p:sp>
      <p:sp>
        <p:nvSpPr>
          <p:cNvPr id="9" name="Text Box 8"/>
          <p:cNvSpPr txBox="1"/>
          <p:nvPr/>
        </p:nvSpPr>
        <p:spPr>
          <a:xfrm>
            <a:off x="713740" y="2463800"/>
            <a:ext cx="2366010" cy="460375"/>
          </a:xfrm>
          <a:prstGeom prst="rect">
            <a:avLst/>
          </a:prstGeom>
          <a:noFill/>
        </p:spPr>
        <p:txBody>
          <a:bodyPr wrap="square" rtlCol="0">
            <a:spAutoFit/>
          </a:bodyPr>
          <a:p>
            <a:r>
              <a:rPr lang="en-IN" altLang="en-US" sz="2400" b="1" u="sng"/>
              <a:t>Explanation:</a:t>
            </a:r>
            <a:endParaRPr lang="en-IN" altLang="en-US" sz="2400" b="1" u="sng"/>
          </a:p>
        </p:txBody>
      </p:sp>
      <p:sp>
        <p:nvSpPr>
          <p:cNvPr id="10" name="Text Box 9"/>
          <p:cNvSpPr txBox="1"/>
          <p:nvPr/>
        </p:nvSpPr>
        <p:spPr>
          <a:xfrm>
            <a:off x="734695" y="3081655"/>
            <a:ext cx="9495790" cy="922020"/>
          </a:xfrm>
          <a:prstGeom prst="rect">
            <a:avLst/>
          </a:prstGeom>
          <a:noFill/>
        </p:spPr>
        <p:txBody>
          <a:bodyPr wrap="square" rtlCol="0">
            <a:spAutoFit/>
          </a:bodyPr>
          <a:p>
            <a:r>
              <a:rPr lang="en-US"/>
              <a:t>The injected SVG element contains an onload event with a JavaScript alert(1) function. When the SVG element loads, the JavaScript code executes, displaying an alert box. This demonstrates that user input is not properly sanitized or escaped, allowing the execution of arbitrary JavaScript code</a:t>
            </a:r>
            <a:r>
              <a:rPr lang="en-IN" altLang="en-US"/>
              <a:t>.</a:t>
            </a:r>
            <a:endParaRPr lang="en-IN" altLang="en-US"/>
          </a:p>
        </p:txBody>
      </p:sp>
      <p:sp>
        <p:nvSpPr>
          <p:cNvPr id="11" name="Text Box 10"/>
          <p:cNvSpPr txBox="1"/>
          <p:nvPr/>
        </p:nvSpPr>
        <p:spPr>
          <a:xfrm>
            <a:off x="724535" y="4232910"/>
            <a:ext cx="4187825" cy="460375"/>
          </a:xfrm>
          <a:prstGeom prst="rect">
            <a:avLst/>
          </a:prstGeom>
          <a:noFill/>
        </p:spPr>
        <p:txBody>
          <a:bodyPr wrap="square" rtlCol="0">
            <a:spAutoFit/>
          </a:bodyPr>
          <a:p>
            <a:r>
              <a:rPr lang="en-IN" altLang="en-US" sz="2400" b="1" u="sng"/>
              <a:t>Impact:</a:t>
            </a:r>
            <a:endParaRPr lang="en-IN" altLang="en-US" sz="2400" b="1" u="sng"/>
          </a:p>
        </p:txBody>
      </p:sp>
      <p:sp>
        <p:nvSpPr>
          <p:cNvPr id="12" name="Text Box 11"/>
          <p:cNvSpPr txBox="1"/>
          <p:nvPr/>
        </p:nvSpPr>
        <p:spPr>
          <a:xfrm>
            <a:off x="990600" y="4775835"/>
            <a:ext cx="9165590" cy="1476375"/>
          </a:xfrm>
          <a:prstGeom prst="rect">
            <a:avLst/>
          </a:prstGeom>
          <a:noFill/>
        </p:spPr>
        <p:txBody>
          <a:bodyPr wrap="square" rtlCol="0">
            <a:spAutoFit/>
          </a:bodyPr>
          <a:p>
            <a:pPr marL="285750" indent="-285750">
              <a:buFont typeface="Arial" panose="020B0604020202020204" pitchFamily="34" charset="0"/>
              <a:buChar char="•"/>
            </a:pPr>
            <a:r>
              <a:rPr lang="en-US"/>
              <a:t>User Impact: The vulnerability can be exploited to execute arbitrary JavaScript in the user's browser, leading to potential data theft, session hijacking, defacement, or malware distribution.</a:t>
            </a:r>
            <a:endParaRPr lang="en-US"/>
          </a:p>
          <a:p>
            <a:pPr marL="285750" indent="-285750">
              <a:buFont typeface="Arial" panose="020B0604020202020204" pitchFamily="34" charset="0"/>
              <a:buChar char="•"/>
            </a:pPr>
            <a:r>
              <a:rPr lang="en-US"/>
              <a:t>Business Impact: Exploitation of this vulnerability can damage the organization's reputation, lead to loss of user trust, and potentially result in legal consequences and financial loss.</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ound Diagonal Corner Rectangle 3"/>
          <p:cNvSpPr/>
          <p:nvPr/>
        </p:nvSpPr>
        <p:spPr>
          <a:xfrm>
            <a:off x="234315" y="236220"/>
            <a:ext cx="11711940" cy="6309360"/>
          </a:xfrm>
          <a:prstGeom prst="round2DiagRect">
            <a:avLst/>
          </a:prstGeom>
          <a:solidFill>
            <a:schemeClr val="tx2">
              <a:lumMod val="20000"/>
              <a:lumOff val="8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5" name="Text Box 4"/>
          <p:cNvSpPr txBox="1"/>
          <p:nvPr/>
        </p:nvSpPr>
        <p:spPr>
          <a:xfrm>
            <a:off x="1224915" y="582930"/>
            <a:ext cx="5115560" cy="460375"/>
          </a:xfrm>
          <a:prstGeom prst="rect">
            <a:avLst/>
          </a:prstGeom>
          <a:noFill/>
        </p:spPr>
        <p:txBody>
          <a:bodyPr wrap="square" rtlCol="0">
            <a:spAutoFit/>
          </a:bodyPr>
          <a:p>
            <a:r>
              <a:rPr lang="en-US" sz="2400" b="1" u="sng"/>
              <a:t>Reproduction Steps</a:t>
            </a:r>
            <a:r>
              <a:rPr lang="en-IN" altLang="en-US" sz="2400" b="1" u="sng"/>
              <a:t>:</a:t>
            </a:r>
            <a:endParaRPr lang="en-IN" altLang="en-US" sz="2400" b="1" u="sng"/>
          </a:p>
        </p:txBody>
      </p:sp>
      <p:sp>
        <p:nvSpPr>
          <p:cNvPr id="6" name="Text Box 5"/>
          <p:cNvSpPr txBox="1"/>
          <p:nvPr/>
        </p:nvSpPr>
        <p:spPr>
          <a:xfrm>
            <a:off x="1022350" y="1408430"/>
            <a:ext cx="8803005" cy="2030095"/>
          </a:xfrm>
          <a:prstGeom prst="rect">
            <a:avLst/>
          </a:prstGeom>
          <a:noFill/>
        </p:spPr>
        <p:txBody>
          <a:bodyPr wrap="square" rtlCol="0">
            <a:spAutoFit/>
          </a:bodyPr>
          <a:p>
            <a:pPr marL="342900" indent="-342900">
              <a:buAutoNum type="arabicPeriod"/>
            </a:pPr>
            <a:r>
              <a:rPr lang="en-US"/>
              <a:t>Open th</a:t>
            </a:r>
            <a:r>
              <a:rPr lang="en-IN" altLang="en-US"/>
              <a:t>is site.</a:t>
            </a:r>
            <a:endParaRPr lang="en-US"/>
          </a:p>
          <a:p>
            <a:pPr marL="342900" indent="-342900">
              <a:buAutoNum type="arabicPeriod"/>
            </a:pPr>
            <a:r>
              <a:rPr lang="en-US"/>
              <a:t>Locate an input field or parameter that reflects user input on the page.</a:t>
            </a:r>
            <a:endParaRPr lang="en-US"/>
          </a:p>
          <a:p>
            <a:pPr marL="342900" indent="-342900">
              <a:buAutoNum type="arabicPeriod"/>
            </a:pPr>
            <a:r>
              <a:rPr lang="en-US"/>
              <a:t>Insert the following payload into the input field or URL parameter:</a:t>
            </a:r>
            <a:endParaRPr lang="en-US"/>
          </a:p>
          <a:p>
            <a:pPr indent="0">
              <a:buNone/>
            </a:pPr>
            <a:r>
              <a:rPr lang="en-IN" altLang="en-US"/>
              <a:t>         &lt;svg onload=alert(1)&gt;</a:t>
            </a:r>
            <a:endParaRPr lang="en-IN" altLang="en-US"/>
          </a:p>
          <a:p>
            <a:pPr indent="0">
              <a:buNone/>
            </a:pPr>
            <a:r>
              <a:rPr lang="en-IN" altLang="en-US"/>
              <a:t>4.   Submit the input.</a:t>
            </a:r>
            <a:endParaRPr lang="en-IN" altLang="en-US"/>
          </a:p>
          <a:p>
            <a:pPr indent="0">
              <a:buNone/>
            </a:pPr>
            <a:r>
              <a:rPr lang="en-IN" altLang="en-US"/>
              <a:t>5.   Observe the alert box displaying the message "1", indicating the execution of the injected             </a:t>
            </a:r>
            <a:endParaRPr lang="en-IN" altLang="en-US"/>
          </a:p>
          <a:p>
            <a:pPr indent="0">
              <a:buNone/>
            </a:pPr>
            <a:r>
              <a:rPr lang="en-IN" altLang="en-US"/>
              <a:t>       JavaScript code.</a:t>
            </a:r>
            <a:endParaRPr lang="en-I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ound Diagonal Corner Rectangle 1"/>
          <p:cNvSpPr/>
          <p:nvPr/>
        </p:nvSpPr>
        <p:spPr>
          <a:xfrm>
            <a:off x="148590" y="151130"/>
            <a:ext cx="11861800" cy="6522085"/>
          </a:xfrm>
          <a:prstGeom prst="round2DiagRect">
            <a:avLst/>
          </a:prstGeom>
          <a:solidFill>
            <a:schemeClr val="tx2">
              <a:lumMod val="20000"/>
              <a:lumOff val="8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3" name="Text Box 2"/>
          <p:cNvSpPr txBox="1"/>
          <p:nvPr/>
        </p:nvSpPr>
        <p:spPr>
          <a:xfrm>
            <a:off x="883920" y="582930"/>
            <a:ext cx="8035925" cy="460375"/>
          </a:xfrm>
          <a:prstGeom prst="rect">
            <a:avLst/>
          </a:prstGeom>
          <a:noFill/>
        </p:spPr>
        <p:txBody>
          <a:bodyPr wrap="square" rtlCol="0">
            <a:spAutoFit/>
          </a:bodyPr>
          <a:p>
            <a:r>
              <a:rPr lang="en-US" sz="2400" b="1" u="sng"/>
              <a:t>Recommended Mitigation</a:t>
            </a:r>
            <a:r>
              <a:rPr lang="en-IN" altLang="en-US" sz="2400" b="1" u="sng"/>
              <a:t>:</a:t>
            </a:r>
            <a:endParaRPr lang="en-IN" altLang="en-US" sz="2400" b="1" u="sng"/>
          </a:p>
        </p:txBody>
      </p:sp>
      <p:sp>
        <p:nvSpPr>
          <p:cNvPr id="4" name="Text Box 3"/>
          <p:cNvSpPr txBox="1"/>
          <p:nvPr/>
        </p:nvSpPr>
        <p:spPr>
          <a:xfrm>
            <a:off x="830580" y="1227455"/>
            <a:ext cx="8185150" cy="2861310"/>
          </a:xfrm>
          <a:prstGeom prst="rect">
            <a:avLst/>
          </a:prstGeom>
          <a:noFill/>
        </p:spPr>
        <p:txBody>
          <a:bodyPr wrap="square" rtlCol="0">
            <a:spAutoFit/>
          </a:bodyPr>
          <a:p>
            <a:pPr marL="342900" indent="-342900">
              <a:buAutoNum type="arabicPeriod"/>
            </a:pPr>
            <a:r>
              <a:rPr lang="en-US"/>
              <a:t>Input Validation: Ensure that all user inputs are validated on the server side. Reject inputs containing potentially malicious characters or scripts.</a:t>
            </a:r>
            <a:endParaRPr lang="en-US"/>
          </a:p>
          <a:p>
            <a:pPr marL="342900" indent="-342900">
              <a:buAutoNum type="arabicPeriod"/>
            </a:pPr>
            <a:r>
              <a:rPr lang="en-US"/>
              <a:t>Output Encoding: Properly encode all outputs. Use context-aware encoding to prevent script execution (e.g., HTML encoding, JavaScript encoding).</a:t>
            </a:r>
            <a:endParaRPr lang="en-US"/>
          </a:p>
          <a:p>
            <a:pPr marL="342900" indent="-342900">
              <a:buAutoNum type="arabicPeriod"/>
            </a:pPr>
            <a:r>
              <a:rPr lang="en-US"/>
              <a:t>Content Security Policy (CSP): Implement a strong Content Security Policy to restrict the sources from which scripts can be executed.</a:t>
            </a:r>
            <a:endParaRPr lang="en-US"/>
          </a:p>
          <a:p>
            <a:pPr marL="342900" indent="-342900">
              <a:buAutoNum type="arabicPeriod"/>
            </a:pPr>
            <a:r>
              <a:rPr lang="en-US"/>
              <a:t>Sanitization Libraries: Utilize well-established libraries to sanitize user inputs (e.g., DOMPurify for JavaScript).</a:t>
            </a:r>
            <a:endParaRPr lang="en-US"/>
          </a:p>
          <a:p>
            <a:pPr marL="342900" indent="-342900">
              <a:buAutoNum type="arabicPeriod"/>
            </a:pPr>
            <a:r>
              <a:rPr lang="en-US"/>
              <a:t>Regular Security Testing: Perform regular security assessments, including automated and manual testing, to identify and address vulnerabilities.</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ound Diagonal Corner Rectangle 3"/>
          <p:cNvSpPr/>
          <p:nvPr/>
        </p:nvSpPr>
        <p:spPr>
          <a:xfrm>
            <a:off x="180975" y="118745"/>
            <a:ext cx="11818620" cy="6586220"/>
          </a:xfrm>
          <a:prstGeom prst="round2DiagRect">
            <a:avLst/>
          </a:prstGeom>
          <a:solidFill>
            <a:schemeClr val="tx2">
              <a:lumMod val="20000"/>
              <a:lumOff val="8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5" name="Text Box 4"/>
          <p:cNvSpPr txBox="1"/>
          <p:nvPr/>
        </p:nvSpPr>
        <p:spPr>
          <a:xfrm>
            <a:off x="1075690" y="502920"/>
            <a:ext cx="6533515" cy="460375"/>
          </a:xfrm>
          <a:prstGeom prst="rect">
            <a:avLst/>
          </a:prstGeom>
          <a:noFill/>
        </p:spPr>
        <p:txBody>
          <a:bodyPr wrap="square" rtlCol="0">
            <a:spAutoFit/>
          </a:bodyPr>
          <a:p>
            <a:r>
              <a:rPr lang="en-IN" altLang="en-US" sz="2400" b="1" u="sng"/>
              <a:t>Demonstartion:</a:t>
            </a:r>
            <a:endParaRPr lang="en-IN" altLang="en-US" sz="2400" b="1" u="sng"/>
          </a:p>
        </p:txBody>
      </p:sp>
      <p:pic>
        <p:nvPicPr>
          <p:cNvPr id="6" name="Picture 5" descr="Screenshot 2024-06-22 231647"/>
          <p:cNvPicPr>
            <a:picLocks noChangeAspect="1"/>
          </p:cNvPicPr>
          <p:nvPr/>
        </p:nvPicPr>
        <p:blipFill>
          <a:blip r:embed="rId1"/>
          <a:stretch>
            <a:fillRect/>
          </a:stretch>
        </p:blipFill>
        <p:spPr>
          <a:xfrm>
            <a:off x="404495" y="1231900"/>
            <a:ext cx="5538470" cy="2781300"/>
          </a:xfrm>
          <a:prstGeom prst="rect">
            <a:avLst/>
          </a:prstGeom>
        </p:spPr>
      </p:pic>
      <p:pic>
        <p:nvPicPr>
          <p:cNvPr id="7" name="Picture 6" descr="Screenshot 2024-06-22 231702"/>
          <p:cNvPicPr>
            <a:picLocks noChangeAspect="1"/>
          </p:cNvPicPr>
          <p:nvPr/>
        </p:nvPicPr>
        <p:blipFill>
          <a:blip r:embed="rId2"/>
          <a:stretch>
            <a:fillRect/>
          </a:stretch>
        </p:blipFill>
        <p:spPr>
          <a:xfrm>
            <a:off x="6234430" y="1154430"/>
            <a:ext cx="5668010" cy="28651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Round Diagonal Corner Rectangle 2"/>
          <p:cNvSpPr/>
          <p:nvPr/>
        </p:nvSpPr>
        <p:spPr>
          <a:xfrm>
            <a:off x="191135" y="247650"/>
            <a:ext cx="11531600" cy="6362700"/>
          </a:xfrm>
          <a:prstGeom prst="round2DiagRect">
            <a:avLst/>
          </a:prstGeom>
          <a:solidFill>
            <a:schemeClr val="tx2">
              <a:lumMod val="20000"/>
              <a:lumOff val="8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pic>
        <p:nvPicPr>
          <p:cNvPr id="4" name="Recording 2024-06-22 231758">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021715" y="946150"/>
            <a:ext cx="9710420" cy="491363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Round Diagonal Corner Rectangle 3"/>
          <p:cNvSpPr/>
          <p:nvPr/>
        </p:nvSpPr>
        <p:spPr>
          <a:xfrm>
            <a:off x="280670" y="231775"/>
            <a:ext cx="11370310" cy="6296025"/>
          </a:xfrm>
          <a:prstGeom prst="round2DiagRect">
            <a:avLst/>
          </a:prstGeom>
          <a:solidFill>
            <a:schemeClr val="tx2">
              <a:lumMod val="20000"/>
              <a:lumOff val="8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5" name="Text Box 4"/>
          <p:cNvSpPr txBox="1"/>
          <p:nvPr/>
        </p:nvSpPr>
        <p:spPr>
          <a:xfrm>
            <a:off x="1113790" y="680720"/>
            <a:ext cx="5387340" cy="460375"/>
          </a:xfrm>
          <a:prstGeom prst="rect">
            <a:avLst/>
          </a:prstGeom>
          <a:noFill/>
        </p:spPr>
        <p:txBody>
          <a:bodyPr wrap="square" rtlCol="0">
            <a:spAutoFit/>
          </a:bodyPr>
          <a:p>
            <a:r>
              <a:rPr lang="en-IN" altLang="en-US" sz="2400" b="1" u="sng"/>
              <a:t>Conclusion:</a:t>
            </a:r>
            <a:endParaRPr lang="en-IN" altLang="en-US" sz="2400" b="1" u="sng"/>
          </a:p>
        </p:txBody>
      </p:sp>
      <p:sp>
        <p:nvSpPr>
          <p:cNvPr id="6" name="Text Box 5"/>
          <p:cNvSpPr txBox="1"/>
          <p:nvPr/>
        </p:nvSpPr>
        <p:spPr>
          <a:xfrm>
            <a:off x="1081405" y="1475740"/>
            <a:ext cx="8167370" cy="1198880"/>
          </a:xfrm>
          <a:prstGeom prst="rect">
            <a:avLst/>
          </a:prstGeom>
          <a:noFill/>
        </p:spPr>
        <p:txBody>
          <a:bodyPr wrap="square" rtlCol="0">
            <a:spAutoFit/>
          </a:bodyPr>
          <a:p>
            <a:r>
              <a:rPr lang="en-US"/>
              <a:t>The identification of this XSS vulnerability highlights the importance of secure coding practices and regular security testing. By addressing this issue promptly and implementing the recommended mitigation steps, the risk of exploitation can be significantly reduced, ensuring a safer user experience.</a:t>
            </a:r>
            <a:endParaRPr lang="en-US"/>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3188</Words>
  <Application>WPS Presentation</Application>
  <PresentationFormat>Widescreen</PresentationFormat>
  <Paragraphs>48</Paragraphs>
  <Slides>7</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7</vt:i4>
      </vt:variant>
    </vt:vector>
  </HeadingPairs>
  <TitlesOfParts>
    <vt:vector size="15" baseType="lpstr">
      <vt:lpstr>Arial</vt:lpstr>
      <vt:lpstr>SimSun</vt:lpstr>
      <vt:lpstr>Wingdings</vt:lpstr>
      <vt:lpstr>Calibri Light</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80816</cp:lastModifiedBy>
  <cp:revision>1</cp:revision>
  <dcterms:created xsi:type="dcterms:W3CDTF">2024-06-22T17:58:30Z</dcterms:created>
  <dcterms:modified xsi:type="dcterms:W3CDTF">2024-06-22T17:58:30Z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684CBBD60F9F47879E818B0A475778A3_11</vt:lpwstr>
  </property>
  <property fmtid="{D5CDD505-2E9C-101B-9397-08002B2CF9AE}" pid="3" name="KSOProductBuildVer">
    <vt:lpwstr>1033-12.2.0.13472</vt:lpwstr>
  </property>
</Properties>
</file>

<file path=docProps/thumbnail.jpeg>
</file>